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3" r:id="rId3"/>
    <p:sldId id="256" r:id="rId4"/>
    <p:sldId id="257" r:id="rId5"/>
    <p:sldId id="264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3321-3504-4B8F-B148-ACBB4AB39326}" type="datetimeFigureOut">
              <a:rPr lang="en-US" smtClean="0"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D408-E930-470D-A7A0-FF451DC464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3321-3504-4B8F-B148-ACBB4AB39326}" type="datetimeFigureOut">
              <a:rPr lang="en-US" smtClean="0"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D408-E930-470D-A7A0-FF451DC464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3321-3504-4B8F-B148-ACBB4AB39326}" type="datetimeFigureOut">
              <a:rPr lang="en-US" smtClean="0"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D408-E930-470D-A7A0-FF451DC464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3321-3504-4B8F-B148-ACBB4AB39326}" type="datetimeFigureOut">
              <a:rPr lang="en-US" smtClean="0"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D408-E930-470D-A7A0-FF451DC464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3321-3504-4B8F-B148-ACBB4AB39326}" type="datetimeFigureOut">
              <a:rPr lang="en-US" smtClean="0"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D408-E930-470D-A7A0-FF451DC464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3321-3504-4B8F-B148-ACBB4AB39326}" type="datetimeFigureOut">
              <a:rPr lang="en-US" smtClean="0"/>
              <a:t>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D408-E930-470D-A7A0-FF451DC464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3321-3504-4B8F-B148-ACBB4AB39326}" type="datetimeFigureOut">
              <a:rPr lang="en-US" smtClean="0"/>
              <a:t>2/12/2018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D408-E930-470D-A7A0-FF451DC464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3321-3504-4B8F-B148-ACBB4AB39326}" type="datetimeFigureOut">
              <a:rPr lang="en-US" smtClean="0"/>
              <a:t>2/12/2018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D408-E930-470D-A7A0-FF451DC464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3321-3504-4B8F-B148-ACBB4AB39326}" type="datetimeFigureOut">
              <a:rPr lang="en-US" smtClean="0"/>
              <a:t>2/12/2018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D408-E930-470D-A7A0-FF451DC464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3321-3504-4B8F-B148-ACBB4AB39326}" type="datetimeFigureOut">
              <a:rPr lang="en-US" smtClean="0"/>
              <a:t>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53D408-E930-470D-A7A0-FF451DC464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3321-3504-4B8F-B148-ACBB4AB39326}" type="datetimeFigureOut">
              <a:rPr lang="en-US" smtClean="0"/>
              <a:t>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D408-E930-470D-A7A0-FF451DC464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EAB3321-3504-4B8F-B148-ACBB4AB39326}" type="datetimeFigureOut">
              <a:rPr lang="en-US" smtClean="0"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B53D408-E930-470D-A7A0-FF451DC4641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rriam-webster.com/dictionary/abnormal#h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 idx="4294967295"/>
          </p:nvPr>
        </p:nvSpPr>
        <p:spPr>
          <a:xfrm>
            <a:off x="533400" y="228600"/>
            <a:ext cx="7848599" cy="1752600"/>
          </a:xfrm>
        </p:spPr>
        <p:txBody>
          <a:bodyPr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Franklin Gothic Book"/>
                <a:ea typeface="+mn-ea"/>
                <a:cs typeface="+mn-cs"/>
              </a:rPr>
              <a:t/>
            </a:r>
            <a:br>
              <a:rPr lang="en-US" sz="5400" b="1" dirty="0" smtClean="0">
                <a:solidFill>
                  <a:srgbClr val="FF0000"/>
                </a:solidFill>
                <a:latin typeface="Franklin Gothic Book"/>
                <a:ea typeface="+mn-ea"/>
                <a:cs typeface="+mn-cs"/>
              </a:rPr>
            </a:br>
            <a:endParaRPr lang="en-US" sz="5400" dirty="0"/>
          </a:p>
        </p:txBody>
      </p:sp>
      <p:sp>
        <p:nvSpPr>
          <p:cNvPr id="4" name="مستطيل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cap="all" dirty="0" smtClean="0">
                <a:solidFill>
                  <a:srgbClr val="FF0000"/>
                </a:solidFill>
                <a:ea typeface="+mj-ea"/>
                <a:cs typeface="+mj-cs"/>
              </a:rPr>
              <a:t>Pathophysiology</a:t>
            </a:r>
          </a:p>
          <a:p>
            <a:pPr algn="ctr"/>
            <a:endParaRPr lang="en-US" sz="5400" b="1" cap="all" dirty="0" smtClean="0">
              <a:solidFill>
                <a:srgbClr val="FF0000"/>
              </a:solidFill>
              <a:ea typeface="+mj-ea"/>
              <a:cs typeface="+mj-cs"/>
            </a:endParaRPr>
          </a:p>
          <a:p>
            <a:pPr algn="ctr"/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Dr.Wasfi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Dhahir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Abid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Ali</a:t>
            </a:r>
          </a:p>
          <a:p>
            <a:pPr algn="ctr"/>
            <a:endParaRPr lang="en-US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medical sciences –College of Nursing –</a:t>
            </a: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Basrah  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66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04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  <a:b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b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pathophysiology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93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Pathology &amp; pathophysiology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152401" y="1100628"/>
            <a:ext cx="8991599" cy="507079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مستطيل 3"/>
          <p:cNvSpPr/>
          <p:nvPr/>
        </p:nvSpPr>
        <p:spPr>
          <a:xfrm>
            <a:off x="152401" y="1524000"/>
            <a:ext cx="88392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Homeostasis:  </a:t>
            </a:r>
            <a:r>
              <a:rPr lang="en-US" sz="2800" b="0" i="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Maintain internal stability </a:t>
            </a:r>
            <a:r>
              <a:rPr lang="en-US" sz="28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any situation or stimulus that would tend to disturb its normal condition or function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Pathology</a:t>
            </a:r>
            <a:r>
              <a:rPr lang="en-US" sz="4400" b="0" i="0" dirty="0" smtClean="0">
                <a:solidFill>
                  <a:srgbClr val="222222"/>
                </a:solidFill>
                <a:effectLst/>
                <a:latin typeface="arial"/>
              </a:rPr>
              <a:t> </a:t>
            </a:r>
            <a:r>
              <a:rPr lang="en-US" sz="28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science of the causes and </a:t>
            </a:r>
            <a:r>
              <a:rPr lang="en-US" sz="28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effects of diseases</a:t>
            </a:r>
            <a:r>
              <a:rPr lang="en-US" sz="2800" b="0" i="0" dirty="0" smtClean="0">
                <a:solidFill>
                  <a:srgbClr val="222222"/>
                </a:solidFill>
                <a:effectLst/>
                <a:latin typeface="arial"/>
              </a:rPr>
              <a:t>.</a:t>
            </a:r>
          </a:p>
          <a:p>
            <a:endParaRPr lang="en-US" sz="2800" b="0" i="0" dirty="0" smtClean="0">
              <a:solidFill>
                <a:srgbClr val="222222"/>
              </a:solidFill>
              <a:effectLst/>
              <a:latin typeface="arial"/>
            </a:endParaRPr>
          </a:p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Pathophysiology: </a:t>
            </a:r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physiology of abnormal states;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specifically</a:t>
            </a:r>
            <a:r>
              <a:rPr lang="en-US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:the</a:t>
            </a:r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functional changes that accompany a particular syndrome or disease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mechanisim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diseases)</a:t>
            </a:r>
            <a:r>
              <a:rPr lang="en-US" sz="280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sz="28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72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cap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Etiology    ;  </a:t>
            </a:r>
            <a:r>
              <a:rPr lang="en-US" sz="3600" b="1" cap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Pathogens  and       </a:t>
            </a:r>
            <a:r>
              <a:rPr lang="en-US" sz="3600" b="1" cap="none" dirty="0" smtClean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relative key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0386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Etiology </a:t>
            </a:r>
            <a:r>
              <a:rPr lang="en-US" sz="2800" dirty="0" smtClean="0"/>
              <a:t>: </a:t>
            </a:r>
            <a:r>
              <a:rPr lang="en-US" sz="2800" b="0" dirty="0" smtClean="0">
                <a:solidFill>
                  <a:srgbClr val="3B3E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Branch </a:t>
            </a:r>
            <a:r>
              <a:rPr lang="en-US" sz="2800" b="0" dirty="0">
                <a:solidFill>
                  <a:srgbClr val="3B3E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knowledge concerned with </a:t>
            </a:r>
            <a:r>
              <a:rPr lang="en-US" sz="2800" b="0" dirty="0" smtClean="0">
                <a:solidFill>
                  <a:srgbClr val="3B3E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b="0" dirty="0">
                <a:solidFill>
                  <a:srgbClr val="3B3E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 of a disease or </a:t>
            </a:r>
            <a:r>
              <a:rPr lang="en-US" sz="32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abnormal</a:t>
            </a:r>
            <a:r>
              <a:rPr lang="en-US" sz="32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condition.</a:t>
            </a:r>
          </a:p>
          <a:p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Pathogens</a:t>
            </a:r>
            <a:r>
              <a:rPr lang="en-US" sz="2800" b="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b="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bacterium, virus, or other microorganism that can cause </a:t>
            </a:r>
            <a:r>
              <a:rPr lang="en-US" sz="2800" b="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disease.</a:t>
            </a:r>
          </a:p>
          <a:p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Relative key:</a:t>
            </a:r>
          </a:p>
          <a:p>
            <a:r>
              <a:rPr lang="en-US" sz="2800" b="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*Multifactorial = many factors</a:t>
            </a:r>
          </a:p>
          <a:p>
            <a:r>
              <a:rPr lang="en-US" sz="2800" b="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*Iatrogenic      = caused by treatment</a:t>
            </a:r>
          </a:p>
          <a:p>
            <a:r>
              <a:rPr lang="en-US" sz="2800" b="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Idiopathic         =   un known cause</a:t>
            </a:r>
          </a:p>
          <a:p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356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4000" b="1" cap="none" dirty="0">
                <a:solidFill>
                  <a:srgbClr val="C00000"/>
                </a:solidFill>
                <a:latin typeface="Times New Roman"/>
                <a:ea typeface="Calibri"/>
                <a:cs typeface="+mn-cs"/>
              </a:rPr>
              <a:t>The pathogenesis of a </a:t>
            </a:r>
            <a:r>
              <a:rPr lang="en-US" sz="4400" b="1" cap="none" dirty="0">
                <a:solidFill>
                  <a:srgbClr val="C00000"/>
                </a:solidFill>
                <a:latin typeface="Times New Roman"/>
                <a:ea typeface="Calibri"/>
                <a:cs typeface="+mn-cs"/>
              </a:rPr>
              <a:t>disease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00628"/>
            <a:ext cx="8991600" cy="3579849"/>
          </a:xfrm>
        </p:spPr>
        <p:txBody>
          <a:bodyPr>
            <a:normAutofit fontScale="25000" lnSpcReduction="20000"/>
          </a:bodyPr>
          <a:lstStyle/>
          <a:p>
            <a:pPr marL="0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Times New Roman"/>
                <a:ea typeface="Calibri"/>
                <a:cs typeface="Arial"/>
              </a:rPr>
              <a:t> </a:t>
            </a:r>
            <a:r>
              <a:rPr lang="en-US" sz="11200" b="0" dirty="0" smtClean="0">
                <a:latin typeface="Times New Roman"/>
                <a:ea typeface="Calibri"/>
              </a:rPr>
              <a:t>The </a:t>
            </a:r>
            <a:r>
              <a:rPr lang="en-US" sz="11200" b="0" dirty="0">
                <a:latin typeface="Times New Roman"/>
                <a:ea typeface="Calibri"/>
              </a:rPr>
              <a:t>pathogenesis of a disease is the biological mechanism (or mechanisms) that lead to the diseased state. The term can also describe the origin and development of the </a:t>
            </a:r>
            <a:r>
              <a:rPr lang="en-US" sz="11200" b="0" dirty="0" smtClean="0">
                <a:latin typeface="Times New Roman"/>
                <a:ea typeface="Calibri"/>
              </a:rPr>
              <a:t>disease</a:t>
            </a:r>
            <a:r>
              <a:rPr lang="en-US" sz="11200" b="0" dirty="0">
                <a:latin typeface="Times New Roman"/>
                <a:ea typeface="Calibri"/>
              </a:rPr>
              <a:t>, and </a:t>
            </a:r>
            <a:r>
              <a:rPr lang="en-US" sz="11200" b="0" dirty="0" smtClean="0">
                <a:latin typeface="Times New Roman"/>
                <a:ea typeface="Calibri"/>
              </a:rPr>
              <a:t> whether </a:t>
            </a:r>
            <a:r>
              <a:rPr lang="en-US" sz="11200" b="0" dirty="0">
                <a:latin typeface="Times New Roman"/>
                <a:ea typeface="Calibri"/>
              </a:rPr>
              <a:t>it is acute, chronic, </a:t>
            </a:r>
            <a:r>
              <a:rPr lang="en-US" sz="11200" b="0" dirty="0" smtClean="0">
                <a:latin typeface="Times New Roman"/>
                <a:ea typeface="Calibri"/>
              </a:rPr>
              <a:t>or recurrent</a:t>
            </a:r>
            <a:r>
              <a:rPr lang="en-US" sz="11200" dirty="0">
                <a:latin typeface="Times New Roman"/>
                <a:ea typeface="Calibri"/>
                <a:cs typeface="Arial"/>
              </a:rPr>
              <a:t> Types of pathogenesis </a:t>
            </a:r>
            <a:r>
              <a:rPr lang="en-US" sz="11200" b="0" dirty="0">
                <a:latin typeface="Times New Roman"/>
                <a:ea typeface="Calibri"/>
                <a:cs typeface="Arial"/>
              </a:rPr>
              <a:t>include </a:t>
            </a:r>
            <a:r>
              <a:rPr lang="en-US" sz="11200" b="0" dirty="0">
                <a:solidFill>
                  <a:srgbClr val="C00000"/>
                </a:solidFill>
                <a:latin typeface="Times New Roman"/>
                <a:ea typeface="Calibri"/>
                <a:cs typeface="Arial"/>
              </a:rPr>
              <a:t>microbial infection</a:t>
            </a:r>
            <a:r>
              <a:rPr lang="en-US" sz="11200" b="0" dirty="0">
                <a:latin typeface="Times New Roman"/>
                <a:ea typeface="Calibri"/>
                <a:cs typeface="Arial"/>
              </a:rPr>
              <a:t>, </a:t>
            </a:r>
            <a:r>
              <a:rPr lang="en-US" sz="11200" b="0" dirty="0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inflammation</a:t>
            </a:r>
            <a:r>
              <a:rPr lang="en-US" sz="11200" b="0" dirty="0">
                <a:latin typeface="Times New Roman"/>
                <a:ea typeface="Calibri"/>
                <a:cs typeface="Arial"/>
              </a:rPr>
              <a:t>, </a:t>
            </a:r>
            <a:r>
              <a:rPr lang="en-US" sz="11200" b="0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malignancy</a:t>
            </a:r>
            <a:r>
              <a:rPr lang="en-US" sz="11200" b="0" dirty="0">
                <a:latin typeface="Times New Roman"/>
                <a:ea typeface="Calibri"/>
                <a:cs typeface="Arial"/>
              </a:rPr>
              <a:t> and </a:t>
            </a:r>
            <a:r>
              <a:rPr lang="en-US" sz="11200" dirty="0">
                <a:solidFill>
                  <a:schemeClr val="accent6"/>
                </a:solidFill>
                <a:latin typeface="Times New Roman"/>
                <a:ea typeface="Calibri"/>
                <a:cs typeface="Arial"/>
              </a:rPr>
              <a:t>tissue breakdown</a:t>
            </a:r>
            <a:r>
              <a:rPr lang="en-US" sz="11200" b="0" dirty="0" smtClean="0">
                <a:latin typeface="Times New Roman"/>
                <a:ea typeface="Calibri"/>
                <a:cs typeface="Arial"/>
              </a:rPr>
              <a:t>.</a:t>
            </a:r>
          </a:p>
          <a:p>
            <a:pPr marL="0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200" b="0" dirty="0" smtClean="0">
                <a:latin typeface="Times New Roman"/>
                <a:ea typeface="Calibri"/>
                <a:cs typeface="Arial"/>
              </a:rPr>
              <a:t> </a:t>
            </a:r>
            <a:r>
              <a:rPr lang="en-US" sz="11200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For example</a:t>
            </a:r>
            <a:r>
              <a:rPr lang="en-US" sz="11200" b="0" dirty="0">
                <a:latin typeface="Times New Roman"/>
                <a:ea typeface="Calibri"/>
                <a:cs typeface="Arial"/>
              </a:rPr>
              <a:t>, bacterial pathogenesis is the mechanism by which bacteria cause infectious </a:t>
            </a:r>
            <a:r>
              <a:rPr lang="en-US" sz="11200" b="0" dirty="0" smtClean="0">
                <a:latin typeface="Times New Roman"/>
                <a:ea typeface="Calibri"/>
                <a:cs typeface="Arial"/>
              </a:rPr>
              <a:t>illness.</a:t>
            </a:r>
            <a:endParaRPr lang="en-US" sz="11200" b="0" dirty="0">
              <a:latin typeface="Calibri"/>
              <a:ea typeface="Calibri"/>
              <a:cs typeface="Arial"/>
            </a:endParaRPr>
          </a:p>
          <a:p>
            <a:pPr marL="0" rtl="1">
              <a:spcBef>
                <a:spcPts val="0"/>
              </a:spcBef>
              <a:spcAft>
                <a:spcPts val="1000"/>
              </a:spcAft>
            </a:pPr>
            <a:r>
              <a:rPr lang="en-US" sz="2800" b="0" dirty="0" smtClean="0">
                <a:latin typeface="Times New Roman"/>
                <a:ea typeface="Calibri"/>
              </a:rPr>
              <a:t> 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53696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Signs and symptoms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100628"/>
            <a:ext cx="8382000" cy="357984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Signs: </a:t>
            </a:r>
            <a:r>
              <a:rPr lang="en-US" sz="2800" b="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b="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phenomenon that can </a:t>
            </a:r>
            <a:r>
              <a:rPr lang="en-US" sz="2800" b="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detected </a:t>
            </a:r>
            <a:r>
              <a:rPr lang="en-US" sz="2800" dirty="0" smtClean="0">
                <a:solidFill>
                  <a:srgbClr val="FF0000"/>
                </a:solidFill>
                <a:latin typeface="arial"/>
              </a:rPr>
              <a:t>(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 and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musured</a:t>
            </a:r>
            <a:r>
              <a:rPr lang="en-US" sz="2800" b="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e. g  fever . B p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/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Symptoms :  </a:t>
            </a:r>
            <a:r>
              <a:rPr lang="en-US" sz="2800" b="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b="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symptom is a phenomenon that is experienced by the individual affected by </a:t>
            </a:r>
            <a:r>
              <a:rPr lang="en-US" sz="2800" b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b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disease For </a:t>
            </a:r>
            <a:r>
              <a:rPr lang="en-US" sz="2800" b="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examples, 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anxiety</a:t>
            </a:r>
            <a:r>
              <a:rPr lang="en-US" sz="2800" b="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pain</a:t>
            </a:r>
            <a:r>
              <a:rPr lang="en-US" sz="2800" b="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 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fatigue</a:t>
            </a:r>
            <a:r>
              <a:rPr lang="en-US" sz="2800" b="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are all symptoms</a:t>
            </a:r>
            <a:r>
              <a:rPr lang="en-US" sz="2800" b="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unobjective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, feeling)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41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Clinical manifestation terms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52400" y="1100628"/>
            <a:ext cx="8686800" cy="530017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  :</a:t>
            </a:r>
            <a:r>
              <a:rPr lang="en-US" sz="2800" b="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Affecting </a:t>
            </a:r>
            <a:r>
              <a:rPr lang="en-US" sz="2800" b="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a particular part or area of the body</a:t>
            </a:r>
            <a:r>
              <a:rPr lang="en-US" sz="2800" b="0" dirty="0">
                <a:solidFill>
                  <a:srgbClr val="222222"/>
                </a:solidFill>
                <a:latin typeface="arial"/>
              </a:rPr>
              <a:t>, </a:t>
            </a:r>
            <a:endParaRPr lang="en-US" sz="2800" b="0" dirty="0" smtClean="0">
              <a:solidFill>
                <a:srgbClr val="222222"/>
              </a:solidFill>
              <a:latin typeface="arial"/>
            </a:endParaRPr>
          </a:p>
          <a:p>
            <a:r>
              <a:rPr lang="en-US" sz="2800" b="0" dirty="0">
                <a:solidFill>
                  <a:srgbClr val="222222"/>
                </a:solidFill>
                <a:latin typeface="arial"/>
              </a:rPr>
              <a:t>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Systemic: </a:t>
            </a:r>
            <a:r>
              <a:rPr lang="en-US" sz="2800" b="0" dirty="0" smtClean="0">
                <a:solidFill>
                  <a:srgbClr val="3B3E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Affecting </a:t>
            </a:r>
            <a:r>
              <a:rPr lang="en-US" sz="2800" b="0" dirty="0">
                <a:solidFill>
                  <a:srgbClr val="3B3E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body generally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Acute : C</a:t>
            </a:r>
            <a:r>
              <a:rPr lang="en-US" sz="2800" b="0" dirty="0" smtClean="0">
                <a:solidFill>
                  <a:srgbClr val="3B3E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haracterized </a:t>
            </a:r>
            <a:r>
              <a:rPr lang="en-US" sz="2800" b="0" dirty="0">
                <a:solidFill>
                  <a:srgbClr val="3B3E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8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sharpness or severity</a:t>
            </a:r>
            <a:r>
              <a:rPr lang="en-US" sz="2800" b="0" dirty="0">
                <a:solidFill>
                  <a:srgbClr val="3B3E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0" i="1" dirty="0">
                <a:solidFill>
                  <a:srgbClr val="3B3E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acute</a:t>
            </a:r>
            <a:r>
              <a:rPr lang="en-US" sz="2800" b="0" dirty="0">
                <a:solidFill>
                  <a:srgbClr val="3B3E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pain</a:t>
            </a:r>
          </a:p>
          <a:p>
            <a:r>
              <a:rPr lang="en-US" sz="2800" b="0" dirty="0">
                <a:solidFill>
                  <a:srgbClr val="3B3E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having a </a:t>
            </a:r>
            <a:r>
              <a:rPr lang="en-US" sz="28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sudden onset</a:t>
            </a:r>
            <a:r>
              <a:rPr lang="en-US" sz="2800" b="0" dirty="0">
                <a:solidFill>
                  <a:srgbClr val="3B3E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sharp rise</a:t>
            </a:r>
            <a:r>
              <a:rPr lang="en-US" sz="2800" b="0" dirty="0">
                <a:solidFill>
                  <a:srgbClr val="3B3E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8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 </a:t>
            </a:r>
            <a:r>
              <a:rPr lang="en-US" sz="2800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Chronic :</a:t>
            </a:r>
            <a:r>
              <a:rPr lang="en-US" sz="2800" b="0" dirty="0">
                <a:solidFill>
                  <a:srgbClr val="3B3E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occurring </a:t>
            </a:r>
            <a:r>
              <a:rPr lang="en-US" sz="2800" b="0" dirty="0" smtClean="0">
                <a:solidFill>
                  <a:srgbClr val="3B3E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800" b="0" dirty="0">
                <a:solidFill>
                  <a:srgbClr val="3B3E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long time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Insidious  : </a:t>
            </a:r>
            <a:r>
              <a:rPr 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gradual onset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Exacerbation : </a:t>
            </a:r>
            <a:r>
              <a:rPr 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increasing symptoms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Subacute</a:t>
            </a:r>
            <a:r>
              <a:rPr 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between cute and  chronic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Remission:  </a:t>
            </a:r>
            <a:r>
              <a:rPr 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symptoms free period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Asymptomatic </a:t>
            </a:r>
            <a:r>
              <a:rPr lang="en-US" sz="2800" dirty="0" smtClean="0"/>
              <a:t>: no noticeable symptoms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3733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cap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Diagnosis   &amp;</a:t>
            </a:r>
            <a:r>
              <a:rPr lang="en-US" sz="3200" b="1" cap="none" dirty="0">
                <a:solidFill>
                  <a:srgbClr val="22222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Treatment</a:t>
            </a:r>
            <a:endParaRPr lang="en-US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800" b="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identification of the nature of an illness or other problem by examination of the symptoms.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prognosis  : </a:t>
            </a:r>
            <a:r>
              <a:rPr lang="en-US" sz="2800" b="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forecast of the </a:t>
            </a:r>
            <a:r>
              <a:rPr lang="en-US" sz="28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likely outcome </a:t>
            </a:r>
            <a:r>
              <a:rPr lang="en-US" sz="2800" b="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 situation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/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morbidity  :</a:t>
            </a:r>
            <a:r>
              <a:rPr lang="en-US" sz="2800" b="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 is the </a:t>
            </a:r>
            <a:r>
              <a:rPr lang="en-US" sz="28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 </a:t>
            </a:r>
            <a:r>
              <a:rPr lang="en-US" sz="2800" b="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which a disease appears in a population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mortality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b="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8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of deaths </a:t>
            </a:r>
            <a:r>
              <a:rPr lang="en-US" sz="2800" b="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 given area or period, or from a particular </a:t>
            </a:r>
            <a:r>
              <a:rPr lang="en-US" sz="2800" b="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cause.</a:t>
            </a:r>
          </a:p>
          <a:p>
            <a:r>
              <a:rPr lang="en-US" sz="28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Treatment:</a:t>
            </a:r>
            <a:r>
              <a:rPr lang="en-US" b="0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sz="3000" b="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medical care given to a patient for an illness or injury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99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Population health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6200" y="1100628"/>
            <a:ext cx="8839200" cy="3579849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Epidemiology: </a:t>
            </a:r>
            <a:r>
              <a:rPr 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 of diseases within population .</a:t>
            </a:r>
          </a:p>
          <a:p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incidence</a:t>
            </a:r>
            <a:r>
              <a:rPr 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:  rate of occurrence</a:t>
            </a:r>
          </a:p>
          <a:p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prevalence</a:t>
            </a:r>
            <a:r>
              <a:rPr 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disease  percentage of population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Endemic    </a:t>
            </a:r>
            <a:r>
              <a:rPr 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disease in small area</a:t>
            </a:r>
          </a:p>
          <a:p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Epidemic  </a:t>
            </a:r>
            <a:r>
              <a:rPr 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;    widespread</a:t>
            </a:r>
          </a:p>
          <a:p>
            <a:r>
              <a:rPr lang="en-US" sz="28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Pandemic</a:t>
            </a:r>
            <a:r>
              <a:rPr lang="en-US" sz="2800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world -wide</a:t>
            </a:r>
          </a:p>
          <a:p>
            <a:endParaRPr lang="en-US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10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زوايا">
  <a:themeElements>
    <a:clrScheme name="زوايا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زوايا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زوايا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204</TotalTime>
  <Words>236</Words>
  <Application>Microsoft Office PowerPoint</Application>
  <PresentationFormat>عرض على الشاشة (3:4)‏</PresentationFormat>
  <Paragraphs>53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زوايا</vt:lpstr>
      <vt:lpstr> </vt:lpstr>
      <vt:lpstr>      Introduction  to  pathophysiology</vt:lpstr>
      <vt:lpstr>Pathology &amp; pathophysiology</vt:lpstr>
      <vt:lpstr>Etiology    ;  Pathogens  and       relative key</vt:lpstr>
      <vt:lpstr>The pathogenesis of a disease</vt:lpstr>
      <vt:lpstr>Signs and symptoms</vt:lpstr>
      <vt:lpstr>Clinical manifestation terms</vt:lpstr>
      <vt:lpstr>Diagnosis   &amp; Treatment</vt:lpstr>
      <vt:lpstr>Population health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Pathology &amp; pathophysiology</dc:title>
  <dc:creator>Dr wasfi</dc:creator>
  <cp:lastModifiedBy>Dr wasfi</cp:lastModifiedBy>
  <cp:revision>18</cp:revision>
  <dcterms:created xsi:type="dcterms:W3CDTF">2018-02-08T16:07:31Z</dcterms:created>
  <dcterms:modified xsi:type="dcterms:W3CDTF">2018-02-12T05:14:42Z</dcterms:modified>
</cp:coreProperties>
</file>